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0"/>
  </p:notesMasterIdLst>
  <p:sldIdLst>
    <p:sldId id="256" r:id="rId2"/>
    <p:sldId id="265" r:id="rId3"/>
    <p:sldId id="257" r:id="rId4"/>
    <p:sldId id="270" r:id="rId5"/>
    <p:sldId id="275" r:id="rId6"/>
    <p:sldId id="271" r:id="rId7"/>
    <p:sldId id="266" r:id="rId8"/>
    <p:sldId id="258" r:id="rId9"/>
    <p:sldId id="267" r:id="rId10"/>
    <p:sldId id="259" r:id="rId11"/>
    <p:sldId id="269" r:id="rId12"/>
    <p:sldId id="262" r:id="rId13"/>
    <p:sldId id="263" r:id="rId14"/>
    <p:sldId id="272" r:id="rId15"/>
    <p:sldId id="274" r:id="rId16"/>
    <p:sldId id="264" r:id="rId17"/>
    <p:sldId id="261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fréquence 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explosion val="32"/>
          <c:dLbls>
            <c:dLbl>
              <c:idx val="0"/>
              <c:layout>
                <c:manualLayout>
                  <c:x val="-7.6340144478328875E-2"/>
                  <c:y val="-0.15216092061199549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Toux</a:t>
                    </a:r>
                    <a:r>
                      <a:rPr lang="en-US" dirty="0"/>
                      <a:t> ; </a:t>
                    </a:r>
                    <a:r>
                      <a:rPr lang="en-US" dirty="0" smtClean="0"/>
                      <a:t>31,6%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41928880330167E-2"/>
                  <c:y val="8.5639454039156945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Dyspnée</a:t>
                    </a:r>
                    <a:r>
                      <a:rPr lang="en-US" dirty="0"/>
                      <a:t>; </a:t>
                    </a:r>
                    <a:r>
                      <a:rPr lang="en-US" dirty="0" smtClean="0"/>
                      <a:t>12,3%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012705378414743E-2"/>
                  <c:y val="4.028898222778219E-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Fièvre</a:t>
                    </a:r>
                    <a:r>
                      <a:rPr lang="en-US" dirty="0"/>
                      <a:t>; </a:t>
                    </a:r>
                    <a:r>
                      <a:rPr lang="en-US" dirty="0" smtClean="0"/>
                      <a:t>36% 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478404148510245E-2"/>
                  <c:y val="-3.1916256616648327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Asymptomatique</a:t>
                    </a:r>
                    <a:r>
                      <a:rPr lang="en-US" dirty="0"/>
                      <a:t>; </a:t>
                    </a:r>
                    <a:r>
                      <a:rPr lang="en-US" dirty="0" smtClean="0"/>
                      <a:t>25,2%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Feuil1!$A$2:$A$5</c:f>
              <c:strCache>
                <c:ptCount val="4"/>
                <c:pt idx="0">
                  <c:v>Toux </c:v>
                </c:pt>
                <c:pt idx="1">
                  <c:v>Dyspnée</c:v>
                </c:pt>
                <c:pt idx="2">
                  <c:v>Fièvre</c:v>
                </c:pt>
                <c:pt idx="3">
                  <c:v>Asymptomatique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31.6</c:v>
                </c:pt>
                <c:pt idx="1">
                  <c:v>12.3</c:v>
                </c:pt>
                <c:pt idx="2">
                  <c:v>36</c:v>
                </c:pt>
                <c:pt idx="3">
                  <c:v>25.2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'[Graphique dans Microsoft Word]Feuil1'!$B$1</c:f>
              <c:strCache>
                <c:ptCount val="1"/>
                <c:pt idx="0">
                  <c:v>Fréquence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45,18%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28,57%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18,94%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7,31%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Word]Feuil1'!$A$2:$A$5</c:f>
              <c:strCache>
                <c:ptCount val="4"/>
                <c:pt idx="0">
                  <c:v>Normale</c:v>
                </c:pt>
                <c:pt idx="1">
                  <c:v>Grade 1</c:v>
                </c:pt>
                <c:pt idx="2">
                  <c:v>Grade 2</c:v>
                </c:pt>
                <c:pt idx="3">
                  <c:v>Grade 3</c:v>
                </c:pt>
              </c:strCache>
            </c:strRef>
          </c:cat>
          <c:val>
            <c:numRef>
              <c:f>'[Graphique dans Microsoft Word]Feuil1'!$B$2:$B$5</c:f>
              <c:numCache>
                <c:formatCode>General</c:formatCode>
                <c:ptCount val="4"/>
                <c:pt idx="0">
                  <c:v>136</c:v>
                </c:pt>
                <c:pt idx="1">
                  <c:v>86</c:v>
                </c:pt>
                <c:pt idx="2">
                  <c:v>57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517696"/>
        <c:axId val="95537024"/>
      </c:barChart>
      <c:catAx>
        <c:axId val="95517696"/>
        <c:scaling>
          <c:orientation val="minMax"/>
        </c:scaling>
        <c:delete val="0"/>
        <c:axPos val="b"/>
        <c:majorTickMark val="none"/>
        <c:minorTickMark val="none"/>
        <c:tickLblPos val="nextTo"/>
        <c:crossAx val="95537024"/>
        <c:crosses val="autoZero"/>
        <c:auto val="1"/>
        <c:lblAlgn val="ctr"/>
        <c:lblOffset val="100"/>
        <c:noMultiLvlLbl val="0"/>
      </c:catAx>
      <c:valAx>
        <c:axId val="955370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5517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AE433-4335-4004-8AF6-B48628641E82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6DDFE-03D1-4CAE-8022-D34AB8E5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953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A99944C-A70F-45AA-B100-9ADE3893BC98}" type="datetime1">
              <a:rPr lang="fr-FR" smtClean="0"/>
              <a:t>29/10/2021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50A-9F6E-4380-9972-8DA52A68872A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50A9-F4B1-4D0C-9D3F-7A883CA8600D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415BAD-F0CA-4ADD-83C8-838987CEF998}" type="datetime1">
              <a:rPr lang="fr-FR" smtClean="0"/>
              <a:t>29/10/2021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BF144D-ECE4-487E-A82E-1336EF2B1B4A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4947-9736-4A63-9020-88AB389E60E7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FB2E-683E-4D61-B03D-FB29A6ACF627}" type="datetime1">
              <a:rPr lang="fr-FR" smtClean="0"/>
              <a:t>29/10/2021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3C160D-FB04-4737-9763-C264F59F65CF}" type="datetime1">
              <a:rPr lang="fr-FR" smtClean="0"/>
              <a:t>29/10/2021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0750-DDA7-42F8-A33C-E321B7231CB5}" type="datetime1">
              <a:rPr lang="fr-FR" smtClean="0"/>
              <a:t>29/10/2021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64D48B-519D-40AA-ADFB-E1958171DCD7}" type="datetime1">
              <a:rPr lang="fr-FR" smtClean="0"/>
              <a:t>29/10/2021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0AB9B2-3768-42D1-8359-A7CCE61D9B10}" type="datetime1">
              <a:rPr lang="fr-FR" smtClean="0"/>
              <a:t>29/10/2021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99C5FB-3F28-487D-B36D-0A1016795A92}" type="datetime1">
              <a:rPr lang="fr-FR" smtClean="0"/>
              <a:t>29/10/2021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07704" y="1678654"/>
            <a:ext cx="6912768" cy="1894362"/>
          </a:xfrm>
        </p:spPr>
        <p:txBody>
          <a:bodyPr>
            <a:normAutofit/>
          </a:bodyPr>
          <a:lstStyle/>
          <a:p>
            <a:r>
              <a:rPr lang="fr-FR" dirty="0"/>
              <a:t>Epidémiologie de l’association Covid-19 et hypertension artérielle à l’hôpital du Mali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7704" y="5081736"/>
            <a:ext cx="7128792" cy="1371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200" u="sng" dirty="0"/>
              <a:t>KONATE M1</a:t>
            </a:r>
            <a:r>
              <a:rPr lang="en-GB" sz="1200" dirty="0"/>
              <a:t>, TRAORE D2, SOW DS1, DABO G1, BA HO3, SANGARE I3, OUOLOGUEM N1, KONE A1, DOUMBIA N1, COULIBALY S4, MENTA I3.</a:t>
            </a:r>
            <a:endParaRPr lang="fr-FR" sz="1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200" dirty="0"/>
              <a:t>(1) Service de Médecine Hôpital du Mali (2) Service de Médecine Interne CHU Point 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200" dirty="0"/>
              <a:t>(3) Service de Cardiologie CHU Gabriel TOURE (4) Service de Cardiologie CHU Point 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702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1/7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301 patients sur 2304 patients pris en charge à l’unité Covid-19. </a:t>
            </a:r>
            <a:r>
              <a:rPr lang="fr-FR" sz="2000" dirty="0" smtClean="0"/>
              <a:t>Fréquence hospitalière: 13,06%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/>
              <a:t>Sex-ratio H/F: 0,85.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10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421" y="2420888"/>
            <a:ext cx="4579787" cy="36696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955148" y="6237312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Figure 1: </a:t>
            </a:r>
            <a:r>
              <a:rPr lang="fr-FR" dirty="0" smtClean="0"/>
              <a:t>répartition selon le sexe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684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/>
          <a:lstStyle/>
          <a:p>
            <a:r>
              <a:rPr lang="fr-FR" u="sng" dirty="0" smtClean="0"/>
              <a:t>RESULTATS 2/7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11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1480"/>
              </p:ext>
            </p:extLst>
          </p:nvPr>
        </p:nvGraphicFramePr>
        <p:xfrm>
          <a:off x="755576" y="1916832"/>
          <a:ext cx="6624736" cy="45720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2766296"/>
                <a:gridCol w="1929220"/>
                <a:gridCol w="1929220"/>
              </a:tblGrid>
              <a:tr h="450068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TRANCHE AGE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Effectif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Fréquence</a:t>
                      </a:r>
                      <a:r>
                        <a:rPr lang="fr-FR" sz="2000" baseline="0" dirty="0" smtClean="0">
                          <a:effectLst/>
                        </a:rPr>
                        <a:t> (%)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47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[22-39[ ans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14</a:t>
                      </a:r>
                      <a:endParaRPr lang="fr-F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4,7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1647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[39-55[ ans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88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29,2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1647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[55-72[ ans</a:t>
                      </a:r>
                      <a:endParaRPr lang="fr-FR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152</a:t>
                      </a:r>
                      <a:endParaRPr lang="fr-FR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50,5</a:t>
                      </a:r>
                      <a:endParaRPr lang="fr-FR" sz="3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1647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[72-88] ans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47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15,6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476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Total</a:t>
                      </a:r>
                      <a:endParaRPr lang="fr-F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301</a:t>
                      </a:r>
                      <a:endParaRPr lang="fr-FR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2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100,0</a:t>
                      </a:r>
                      <a:endParaRPr lang="fr-F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259632" y="1484784"/>
            <a:ext cx="5466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u="sng" dirty="0" smtClean="0"/>
              <a:t>Tableau I: </a:t>
            </a:r>
            <a:r>
              <a:rPr lang="fr-FR" sz="2000" dirty="0" smtClean="0"/>
              <a:t>Répartition selon la tranche d’âge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76470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</a:t>
            </a:r>
            <a:r>
              <a:rPr lang="fr-FR" sz="2000" dirty="0" smtClean="0"/>
              <a:t>ge moyen </a:t>
            </a:r>
            <a:r>
              <a:rPr lang="fr-FR" sz="2000" dirty="0"/>
              <a:t> </a:t>
            </a:r>
            <a:r>
              <a:rPr lang="fr-FR" sz="2000" dirty="0" smtClean="0"/>
              <a:t>était de 59,14 +/- 11,95 ans. Extrêmes de 22 et 88 ans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5594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3/7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12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029199"/>
              </p:ext>
            </p:extLst>
          </p:nvPr>
        </p:nvGraphicFramePr>
        <p:xfrm>
          <a:off x="611562" y="1860128"/>
          <a:ext cx="7200798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6"/>
                <a:gridCol w="2400266"/>
                <a:gridCol w="240026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Antécédents</a:t>
                      </a:r>
                      <a:r>
                        <a:rPr lang="fr-FR" baseline="0" dirty="0" smtClean="0"/>
                        <a:t> médicaux personnels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Fréquence (%)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HTA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186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61,8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Diabète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35,2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Asthme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Obésité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Cardiopathie ischémique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0,7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AVCH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AVCI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Valvulopathie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34406" y="1268760"/>
            <a:ext cx="7277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Tableau II: </a:t>
            </a:r>
            <a:r>
              <a:rPr lang="fr-FR" dirty="0" smtClean="0"/>
              <a:t>Répartition selon les antécédents médicaux personnels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090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4/7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797347569"/>
              </p:ext>
            </p:extLst>
          </p:nvPr>
        </p:nvGraphicFramePr>
        <p:xfrm>
          <a:off x="323528" y="1484784"/>
          <a:ext cx="77768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82025" y="5883635"/>
            <a:ext cx="5767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Figure 3: </a:t>
            </a:r>
            <a:r>
              <a:rPr lang="fr-FR" dirty="0" smtClean="0"/>
              <a:t>Répartition selon les symptômes majeurs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215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5/7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14</a:t>
            </a:fld>
            <a:endParaRPr lang="fr-FR"/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3395518033"/>
              </p:ext>
            </p:extLst>
          </p:nvPr>
        </p:nvGraphicFramePr>
        <p:xfrm>
          <a:off x="755576" y="1412776"/>
          <a:ext cx="6984776" cy="4524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547664" y="5929515"/>
            <a:ext cx="6324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Figure 4: </a:t>
            </a:r>
            <a:r>
              <a:rPr lang="fr-FR" dirty="0" smtClean="0"/>
              <a:t>répartition selon le grade de l’HTA </a:t>
            </a:r>
            <a:r>
              <a:rPr lang="fr-FR" dirty="0" smtClean="0"/>
              <a:t>(fréquence)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806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6/7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15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67544" y="1124744"/>
            <a:ext cx="779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Tableau </a:t>
            </a:r>
            <a:r>
              <a:rPr lang="fr-FR" dirty="0" smtClean="0"/>
              <a:t>III: répartition de la mortalité selon le grade de l’HTA (Effectif)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586158"/>
              </p:ext>
            </p:extLst>
          </p:nvPr>
        </p:nvGraphicFramePr>
        <p:xfrm>
          <a:off x="1043608" y="1628798"/>
          <a:ext cx="6552729" cy="3960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4243"/>
                <a:gridCol w="2184243"/>
                <a:gridCol w="2184243"/>
              </a:tblGrid>
              <a:tr h="115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Grade HTA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Effectif patients décédés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Total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TA Normale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16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136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Grade I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5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86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Grade II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8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57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Grade III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22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Total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31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301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619672" y="5877272"/>
            <a:ext cx="390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 = 0,34 selon le test de Fischer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126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7/7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592496"/>
              </p:ext>
            </p:extLst>
          </p:nvPr>
        </p:nvGraphicFramePr>
        <p:xfrm>
          <a:off x="755576" y="1916831"/>
          <a:ext cx="6912768" cy="431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728192"/>
                <a:gridCol w="1728192"/>
              </a:tblGrid>
              <a:tr h="702743">
                <a:tc>
                  <a:txBody>
                    <a:bodyPr/>
                    <a:lstStyle/>
                    <a:p>
                      <a:r>
                        <a:rPr lang="fr-FR" dirty="0" smtClean="0"/>
                        <a:t>Mortalité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r>
                        <a:rPr lang="fr-FR" baseline="0" dirty="0" smtClean="0"/>
                        <a:t> / total 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Fréquence (%) mortalité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</a:t>
                      </a:r>
                      <a:endParaRPr lang="fr-FR" dirty="0"/>
                    </a:p>
                  </a:txBody>
                  <a:tcPr/>
                </a:tc>
              </a:tr>
              <a:tr h="73741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Hommes</a:t>
                      </a:r>
                    </a:p>
                    <a:p>
                      <a:r>
                        <a:rPr lang="fr-FR" dirty="0" smtClean="0"/>
                        <a:t>Femmes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 / 139</a:t>
                      </a:r>
                    </a:p>
                    <a:p>
                      <a:pPr algn="ctr"/>
                      <a:r>
                        <a:rPr lang="fr-FR" dirty="0" smtClean="0"/>
                        <a:t>11 / 162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6,6%</a:t>
                      </a:r>
                    </a:p>
                    <a:p>
                      <a:pPr algn="ctr"/>
                      <a:r>
                        <a:rPr lang="fr-FR" dirty="0" smtClean="0"/>
                        <a:t>3,7%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0,03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0391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Age </a:t>
                      </a:r>
                      <a:r>
                        <a:rPr lang="fr-FR" b="1" dirty="0" smtClean="0">
                          <a:latin typeface="Arial"/>
                          <a:cs typeface="Arial"/>
                        </a:rPr>
                        <a:t>≥</a:t>
                      </a:r>
                      <a:r>
                        <a:rPr lang="fr-FR" b="1" dirty="0" smtClean="0"/>
                        <a:t> 55 ans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Age &lt; 55 ans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27 / 199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 / 102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1,3%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0,001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0509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Diabétiques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Non Diabétiques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17 / 106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14 / 195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5,6%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4,7%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0,01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9168">
                <a:tc>
                  <a:txBody>
                    <a:bodyPr/>
                    <a:lstStyle/>
                    <a:p>
                      <a:r>
                        <a:rPr lang="fr-FR" dirty="0" smtClean="0"/>
                        <a:t>Total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</a:t>
                      </a:r>
                      <a:r>
                        <a:rPr lang="fr-FR" baseline="0" dirty="0" smtClean="0"/>
                        <a:t> / 301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10,3%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547664" y="1340768"/>
            <a:ext cx="4439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u="sng" dirty="0" smtClean="0"/>
              <a:t>Tableau IV: </a:t>
            </a:r>
            <a:r>
              <a:rPr lang="fr-FR" sz="2000" dirty="0" smtClean="0"/>
              <a:t>analyse de la mortalité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395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CONCLUSION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487375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Association HTA-</a:t>
            </a:r>
            <a:r>
              <a:rPr lang="fr-FR" dirty="0" err="1" smtClean="0"/>
              <a:t>Covid</a:t>
            </a:r>
            <a:r>
              <a:rPr lang="fr-FR" dirty="0" smtClean="0"/>
              <a:t> 19 est fréquente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Impact sur le pronostic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Mortalité plus élevée par rapport à la population générale </a:t>
            </a:r>
            <a:r>
              <a:rPr lang="fr-FR" dirty="0" err="1" smtClean="0"/>
              <a:t>Covid</a:t>
            </a:r>
            <a:r>
              <a:rPr lang="fr-FR" dirty="0" smtClean="0"/>
              <a:t> 19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Lien de causalité non encore établi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Mortalité plus élevée chez les hommes, les personnes âgées </a:t>
            </a:r>
            <a:r>
              <a:rPr lang="fr-FR" dirty="0" smtClean="0"/>
              <a:t>et </a:t>
            </a:r>
            <a:r>
              <a:rPr lang="fr-FR" dirty="0" smtClean="0"/>
              <a:t>les diabétiques.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87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26460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r-FR" sz="5400" dirty="0" smtClean="0">
                <a:solidFill>
                  <a:schemeClr val="tx1"/>
                </a:solidFill>
              </a:rPr>
              <a:t>Merci</a:t>
            </a:r>
            <a:endParaRPr lang="fr-FR" sz="54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Plan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600" dirty="0" smtClean="0"/>
              <a:t>Introduction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600" dirty="0" smtClean="0"/>
              <a:t>Objectif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600" dirty="0" smtClean="0"/>
              <a:t>Patients et méthode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600" dirty="0" smtClean="0"/>
              <a:t>Résultats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600" dirty="0" smtClean="0"/>
              <a:t>Conclusion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48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INTRODUCTION</a:t>
            </a:r>
            <a:r>
              <a:rPr lang="fr-FR" u="sng" dirty="0"/>
              <a:t> </a:t>
            </a:r>
            <a:r>
              <a:rPr lang="fr-FR" u="sng" dirty="0" smtClean="0"/>
              <a:t>1/4: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15200" cy="487375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COVID-19 </a:t>
            </a:r>
            <a:r>
              <a:rPr lang="fr-FR" dirty="0"/>
              <a:t>due au SARS-CoV-2 est devenue une pandémie en Mars 2020; </a:t>
            </a:r>
            <a:endParaRPr lang="fr-FR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Impact </a:t>
            </a:r>
            <a:r>
              <a:rPr lang="fr-FR" dirty="0"/>
              <a:t>sans précèdent sur la santé </a:t>
            </a:r>
            <a:r>
              <a:rPr lang="fr-FR" dirty="0" smtClean="0"/>
              <a:t>publique;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Utilise le Système </a:t>
            </a:r>
            <a:r>
              <a:rPr lang="fr-FR" dirty="0"/>
              <a:t>Rénine </a:t>
            </a:r>
            <a:r>
              <a:rPr lang="fr-FR" dirty="0" smtClean="0"/>
              <a:t>Angiotensine/ACE2;</a:t>
            </a:r>
            <a:endParaRPr lang="fr-FR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/>
              <a:t>Pneumonie virale avec </a:t>
            </a:r>
            <a:r>
              <a:rPr lang="fr-FR" dirty="0" smtClean="0"/>
              <a:t>atteinte Cardiovasculaire majeure;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6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INTRODUCTION 2/4</a:t>
            </a:r>
            <a:r>
              <a:rPr lang="fr-FR" u="sng" dirty="0"/>
              <a:t> </a:t>
            </a:r>
            <a:r>
              <a:rPr lang="fr-FR" u="sng" dirty="0" smtClean="0"/>
              <a:t>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15200" cy="487375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Atteinte </a:t>
            </a:r>
            <a:r>
              <a:rPr lang="fr-FR" dirty="0"/>
              <a:t>cardiovasculaire associée à la </a:t>
            </a:r>
            <a:r>
              <a:rPr lang="fr-FR" dirty="0" err="1"/>
              <a:t>covid</a:t>
            </a:r>
            <a:r>
              <a:rPr lang="fr-FR" dirty="0"/>
              <a:t> 19 résulte de la </a:t>
            </a:r>
            <a:r>
              <a:rPr lang="fr-FR" dirty="0" err="1" smtClean="0"/>
              <a:t>dys</a:t>
            </a:r>
            <a:r>
              <a:rPr lang="fr-FR" dirty="0" smtClean="0"/>
              <a:t>-régulation </a:t>
            </a:r>
            <a:r>
              <a:rPr lang="fr-FR" dirty="0"/>
              <a:t>du système </a:t>
            </a:r>
            <a:r>
              <a:rPr lang="fr-FR" dirty="0" smtClean="0"/>
              <a:t>RAA/ACE2 </a:t>
            </a:r>
            <a:r>
              <a:rPr lang="fr-FR" dirty="0"/>
              <a:t>due au SARS COV2 et aux comorbidités comme l’HTA</a:t>
            </a:r>
            <a:r>
              <a:rPr lang="fr-FR" dirty="0" smtClean="0"/>
              <a:t>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/>
              <a:t>Hypertension </a:t>
            </a:r>
            <a:r>
              <a:rPr lang="fr-FR" dirty="0" smtClean="0"/>
              <a:t>artérielle: facteur </a:t>
            </a:r>
            <a:r>
              <a:rPr lang="fr-FR" dirty="0"/>
              <a:t>de risque cardiovasculaire majeur.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46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INTRODUCTION</a:t>
            </a:r>
            <a:r>
              <a:rPr lang="fr-FR" u="sng" dirty="0"/>
              <a:t> </a:t>
            </a:r>
            <a:r>
              <a:rPr lang="fr-FR" u="sng" dirty="0" smtClean="0"/>
              <a:t>3/4: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5</a:t>
            </a:fld>
            <a:endParaRPr lang="fr-FR"/>
          </a:p>
        </p:txBody>
      </p:sp>
      <p:pic>
        <p:nvPicPr>
          <p:cNvPr id="1026" name="Picture 2" descr="Peut être une image de texte qui dit ’COVID-19 au MALI: rapport journalier No.603 773 TESTS RÉALISÉS du: 26 octobre 2021 13 CAS POSITIFS Dont 0 cas communautaires 60.182 INCOMPLÈTES VACCINATIONS: 12 GUÉRIS 0 DÉCÈS SITUATION GLOBALE: depuis le 25/03/2020 15.879 Cas positifs 262.521 COMPLÈTES 14.597 Cas guéris Taux de guérison 91,93% 248 Sous traitement 559 Décès Taux de létalité: 3,52% Pour vous protéger et protéger les autres, suivez les mesures de prévention et faites-vous vacciner. Numéro vert COVID-19 www.sante.gov.ml @ProfessorSow 36061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13" y="1124744"/>
            <a:ext cx="799611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7380312" y="4653136"/>
            <a:ext cx="64807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755576" y="4581128"/>
            <a:ext cx="11521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411760" y="4077072"/>
            <a:ext cx="19786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24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INTRODUCTION</a:t>
            </a:r>
            <a:r>
              <a:rPr lang="fr-FR" u="sng" dirty="0"/>
              <a:t> 4</a:t>
            </a:r>
            <a:r>
              <a:rPr lang="fr-FR" u="sng" dirty="0" smtClean="0"/>
              <a:t>/4: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280920" cy="48737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HTA fréquemment retrouvée </a:t>
            </a:r>
            <a:r>
              <a:rPr lang="fr-FR" dirty="0"/>
              <a:t>chez </a:t>
            </a:r>
            <a:r>
              <a:rPr lang="fr-FR" dirty="0" smtClean="0"/>
              <a:t>patients COVID-19</a:t>
            </a:r>
            <a:r>
              <a:rPr lang="fr-FR" dirty="0"/>
              <a:t>. </a:t>
            </a:r>
            <a:endParaRPr lang="fr-FR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En Afrique, </a:t>
            </a:r>
            <a:endParaRPr lang="fr-FR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/>
              <a:t>25,4</a:t>
            </a:r>
            <a:r>
              <a:rPr lang="fr-FR" sz="2400" dirty="0"/>
              <a:t>%  au Congo [</a:t>
            </a:r>
            <a:r>
              <a:rPr lang="fr-FR" sz="2400" dirty="0" err="1" smtClean="0"/>
              <a:t>Nachega</a:t>
            </a:r>
            <a:r>
              <a:rPr lang="fr-FR" sz="2400" dirty="0" smtClean="0"/>
              <a:t> et al. </a:t>
            </a:r>
            <a:r>
              <a:rPr lang="fr-FR" sz="2400" dirty="0" err="1" smtClean="0"/>
              <a:t>oct</a:t>
            </a:r>
            <a:r>
              <a:rPr lang="fr-FR" sz="2400" dirty="0" smtClean="0"/>
              <a:t> </a:t>
            </a:r>
            <a:r>
              <a:rPr lang="fr-FR" sz="2400" dirty="0"/>
              <a:t>2020] et </a:t>
            </a:r>
            <a:endParaRPr lang="fr-FR" sz="24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/>
              <a:t>21,9% </a:t>
            </a:r>
            <a:r>
              <a:rPr lang="fr-FR" sz="2400" dirty="0"/>
              <a:t>au </a:t>
            </a:r>
            <a:r>
              <a:rPr lang="fr-FR" sz="2400" dirty="0" smtClean="0"/>
              <a:t>Burkina Faso [ </a:t>
            </a:r>
            <a:r>
              <a:rPr lang="fr-FR" sz="2400" dirty="0" err="1" smtClean="0"/>
              <a:t>Diendéré</a:t>
            </a:r>
            <a:r>
              <a:rPr lang="fr-FR" sz="2400" dirty="0" smtClean="0"/>
              <a:t> et al. 2020],</a:t>
            </a:r>
            <a:endParaRPr lang="fr-FR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En </a:t>
            </a:r>
            <a:r>
              <a:rPr lang="fr-FR" dirty="0" smtClean="0"/>
              <a:t>chine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 smtClean="0"/>
              <a:t>29,5</a:t>
            </a:r>
            <a:r>
              <a:rPr lang="fr-FR" sz="2400" dirty="0"/>
              <a:t>% [Gao et al. </a:t>
            </a:r>
            <a:r>
              <a:rPr lang="en-US" sz="2400" dirty="0" smtClean="0"/>
              <a:t>(2020)</a:t>
            </a:r>
            <a:r>
              <a:rPr lang="fr-FR" sz="2400" dirty="0" smtClean="0"/>
              <a:t>];</a:t>
            </a:r>
            <a:endParaRPr lang="fr-FR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Association HTA-COVID-19 objet </a:t>
            </a:r>
            <a:r>
              <a:rPr lang="fr-FR" dirty="0"/>
              <a:t>de questionnement.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4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OBJECTIF</a:t>
            </a:r>
            <a:r>
              <a:rPr lang="fr-FR" u="sng" dirty="0"/>
              <a:t> </a:t>
            </a:r>
            <a:r>
              <a:rPr lang="fr-FR" u="sng" dirty="0" smtClean="0"/>
              <a:t>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715200" cy="388843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Décrire </a:t>
            </a:r>
            <a:r>
              <a:rPr lang="fr-FR" dirty="0"/>
              <a:t>l’épidémiologie de </a:t>
            </a:r>
            <a:r>
              <a:rPr lang="fr-FR" dirty="0" smtClean="0"/>
              <a:t>l’hypertension artérielle chez </a:t>
            </a:r>
            <a:r>
              <a:rPr lang="fr-FR" dirty="0"/>
              <a:t>les patients hospitalisés pour Covid-19.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4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PATIENTS </a:t>
            </a:r>
            <a:r>
              <a:rPr lang="fr-FR" u="sng" dirty="0"/>
              <a:t>ET </a:t>
            </a:r>
            <a:r>
              <a:rPr lang="fr-FR" u="sng" dirty="0" smtClean="0"/>
              <a:t>METHODE</a:t>
            </a:r>
            <a:r>
              <a:rPr lang="fr-FR" u="sng" dirty="0"/>
              <a:t> </a:t>
            </a:r>
            <a:r>
              <a:rPr lang="fr-FR" u="sng" dirty="0" smtClean="0"/>
              <a:t>1/2: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6166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100" dirty="0"/>
              <a:t>Etude transversale et descriptive de Mars 2020 à décembre </a:t>
            </a:r>
            <a:r>
              <a:rPr lang="fr-FR" sz="2100" dirty="0" smtClean="0"/>
              <a:t>2020.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100" dirty="0" smtClean="0"/>
              <a:t>Unité </a:t>
            </a:r>
            <a:r>
              <a:rPr lang="fr-FR" sz="2100" dirty="0" err="1" smtClean="0"/>
              <a:t>Covid</a:t>
            </a:r>
            <a:r>
              <a:rPr lang="fr-FR" sz="2100" dirty="0" smtClean="0"/>
              <a:t> 19 de l’hôpital du Mali de Bamako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100" dirty="0" smtClean="0"/>
              <a:t>Critères </a:t>
            </a:r>
            <a:r>
              <a:rPr lang="fr-FR" sz="2100" dirty="0"/>
              <a:t>d’inclusion: </a:t>
            </a:r>
            <a:endParaRPr lang="fr-FR" sz="21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Patients pris en charge à l’unité </a:t>
            </a:r>
            <a:r>
              <a:rPr lang="fr-FR" dirty="0" err="1" smtClean="0"/>
              <a:t>Covid</a:t>
            </a:r>
            <a:r>
              <a:rPr lang="fr-FR" dirty="0" smtClean="0"/>
              <a:t> 19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Avec un Test </a:t>
            </a:r>
            <a:r>
              <a:rPr lang="fr-FR" dirty="0"/>
              <a:t>PCR Covid-19 positif.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HTA connus ou ayant une HTA de novo</a:t>
            </a:r>
            <a:endParaRPr lang="fr-F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ML" sz="2100" dirty="0" smtClean="0"/>
              <a:t>Critères </a:t>
            </a:r>
            <a:r>
              <a:rPr lang="fr-ML" sz="2100" dirty="0"/>
              <a:t>d’exclusion: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ML" dirty="0" smtClean="0"/>
              <a:t>Patients non pris en charge à l’unité </a:t>
            </a:r>
            <a:r>
              <a:rPr lang="fr-ML" dirty="0" err="1"/>
              <a:t>C</a:t>
            </a:r>
            <a:r>
              <a:rPr lang="fr-ML" dirty="0" err="1" smtClean="0"/>
              <a:t>ovid</a:t>
            </a:r>
            <a:r>
              <a:rPr lang="fr-ML" dirty="0" smtClean="0"/>
              <a:t> 19.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18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PATIENTS </a:t>
            </a:r>
            <a:r>
              <a:rPr lang="fr-FR" u="sng" dirty="0"/>
              <a:t>ET </a:t>
            </a:r>
            <a:r>
              <a:rPr lang="fr-FR" u="sng" dirty="0" smtClean="0"/>
              <a:t>METHODE 2/2</a:t>
            </a:r>
            <a:r>
              <a:rPr lang="fr-FR" u="sng" dirty="0"/>
              <a:t> :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48737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ML" dirty="0" smtClean="0"/>
              <a:t>Collecte </a:t>
            </a:r>
            <a:r>
              <a:rPr lang="fr-ML" dirty="0"/>
              <a:t>des données:</a:t>
            </a:r>
            <a:endParaRPr lang="fr-FR" dirty="0"/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fr-ML" sz="2400" dirty="0"/>
              <a:t>Dossier médical des patients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fr-ML" sz="2400" dirty="0"/>
              <a:t>Paramètres : indicateurs </a:t>
            </a:r>
            <a:r>
              <a:rPr lang="fr-ML" sz="2400" dirty="0" err="1"/>
              <a:t>socio-démographiques</a:t>
            </a:r>
            <a:r>
              <a:rPr lang="fr-ML" sz="2400" dirty="0"/>
              <a:t>, Facteurs de risque cardiovasculaire</a:t>
            </a:r>
            <a:r>
              <a:rPr lang="fr-ML" sz="2400" dirty="0" smtClean="0"/>
              <a:t>, antécédents,  </a:t>
            </a:r>
            <a:r>
              <a:rPr lang="fr-ML" sz="2400" dirty="0"/>
              <a:t>signes fonctionnels, </a:t>
            </a:r>
            <a:r>
              <a:rPr lang="fr-ML" sz="2400" dirty="0" smtClean="0"/>
              <a:t>chiffres </a:t>
            </a:r>
            <a:r>
              <a:rPr lang="fr-ML" sz="2400" dirty="0" err="1" smtClean="0"/>
              <a:t>tensionnels</a:t>
            </a:r>
            <a:r>
              <a:rPr lang="fr-ML" sz="2400" dirty="0" smtClean="0"/>
              <a:t>, </a:t>
            </a:r>
            <a:r>
              <a:rPr lang="fr-ML" sz="2400" dirty="0"/>
              <a:t>évolution.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ML" dirty="0"/>
              <a:t>Saisie et analyse des données: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fr-ML" sz="2400" dirty="0"/>
              <a:t>Logiciel Word </a:t>
            </a:r>
            <a:r>
              <a:rPr lang="fr-ML" sz="2400" dirty="0" smtClean="0"/>
              <a:t>2010 et SPSS 21 </a:t>
            </a:r>
            <a:endParaRPr lang="fr-ML" sz="2400" dirty="0"/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Confidentialité respectée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80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1052</TotalTime>
  <Words>700</Words>
  <Application>Microsoft Office PowerPoint</Application>
  <PresentationFormat>Affichage à l'écran (4:3)</PresentationFormat>
  <Paragraphs>197</Paragraphs>
  <Slides>18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Oriel</vt:lpstr>
      <vt:lpstr>Epidémiologie de l’association Covid-19 et hypertension artérielle à l’hôpital du Mali </vt:lpstr>
      <vt:lpstr>Plan </vt:lpstr>
      <vt:lpstr>INTRODUCTION 1/4:  </vt:lpstr>
      <vt:lpstr>INTRODUCTION 2/4 :  </vt:lpstr>
      <vt:lpstr>INTRODUCTION 3/4:  </vt:lpstr>
      <vt:lpstr>INTRODUCTION 4/4:  </vt:lpstr>
      <vt:lpstr>OBJECTIF :  </vt:lpstr>
      <vt:lpstr>PATIENTS ET METHODE 1/2:  </vt:lpstr>
      <vt:lpstr>PATIENTS ET METHODE 2/2 :  </vt:lpstr>
      <vt:lpstr>RESULTATS 1/7 : </vt:lpstr>
      <vt:lpstr>RESULTATS 2/7 : </vt:lpstr>
      <vt:lpstr>RESULTATS 3/7 : </vt:lpstr>
      <vt:lpstr>RESULTATS 4/7 : </vt:lpstr>
      <vt:lpstr>RESULTATS 5/7 : </vt:lpstr>
      <vt:lpstr>RESULTATS 6/7 : </vt:lpstr>
      <vt:lpstr>RESULTATS 7/7 : </vt:lpstr>
      <vt:lpstr>CONCLUSION : </vt:lpstr>
      <vt:lpstr>Merci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massama</dc:creator>
  <cp:lastModifiedBy>massama</cp:lastModifiedBy>
  <cp:revision>83</cp:revision>
  <dcterms:created xsi:type="dcterms:W3CDTF">2019-04-02T20:13:06Z</dcterms:created>
  <dcterms:modified xsi:type="dcterms:W3CDTF">2021-10-29T07:03:40Z</dcterms:modified>
</cp:coreProperties>
</file>